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49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709" r:id="rId5"/>
    <p:sldMasterId id="2147483714" r:id="rId6"/>
    <p:sldMasterId id="2147483732" r:id="rId7"/>
  </p:sldMasterIdLst>
  <p:notesMasterIdLst>
    <p:notesMasterId r:id="rId38"/>
  </p:notesMasterIdLst>
  <p:sldIdLst>
    <p:sldId id="282" r:id="rId8"/>
    <p:sldId id="1136" r:id="rId9"/>
    <p:sldId id="1142" r:id="rId10"/>
    <p:sldId id="1138" r:id="rId11"/>
    <p:sldId id="1178" r:id="rId12"/>
    <p:sldId id="1179" r:id="rId13"/>
    <p:sldId id="1180" r:id="rId14"/>
    <p:sldId id="1181" r:id="rId15"/>
    <p:sldId id="1128" r:id="rId16"/>
    <p:sldId id="356" r:id="rId17"/>
    <p:sldId id="357" r:id="rId18"/>
    <p:sldId id="1125" r:id="rId19"/>
    <p:sldId id="398" r:id="rId20"/>
    <p:sldId id="402" r:id="rId21"/>
    <p:sldId id="1182" r:id="rId22"/>
    <p:sldId id="1183" r:id="rId23"/>
    <p:sldId id="395" r:id="rId24"/>
    <p:sldId id="400" r:id="rId25"/>
    <p:sldId id="1173" r:id="rId26"/>
    <p:sldId id="1158" r:id="rId27"/>
    <p:sldId id="1184" r:id="rId28"/>
    <p:sldId id="1185" r:id="rId29"/>
    <p:sldId id="1188" r:id="rId30"/>
    <p:sldId id="1191" r:id="rId31"/>
    <p:sldId id="1186" r:id="rId32"/>
    <p:sldId id="1187" r:id="rId33"/>
    <p:sldId id="1190" r:id="rId34"/>
    <p:sldId id="369" r:id="rId35"/>
    <p:sldId id="370" r:id="rId36"/>
    <p:sldId id="349" r:id="rId3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E8C"/>
    <a:srgbClr val="CF108B"/>
    <a:srgbClr val="582873"/>
    <a:srgbClr val="CE108B"/>
    <a:srgbClr val="7D726D"/>
    <a:srgbClr val="863887"/>
    <a:srgbClr val="B01C87"/>
    <a:srgbClr val="714888"/>
    <a:srgbClr val="A12587"/>
    <a:srgbClr val="B71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2"/>
    <p:restoredTop sz="92708"/>
  </p:normalViewPr>
  <p:slideViewPr>
    <p:cSldViewPr snapToGrid="0">
      <p:cViewPr>
        <p:scale>
          <a:sx n="100" d="100"/>
          <a:sy n="100" d="100"/>
        </p:scale>
        <p:origin x="6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er, John" userId="3389ea36-44fd-4549-a67f-acacce31285e" providerId="ADAL" clId="{6C9D9033-62B1-4D2A-9C9A-AEF954924C54}"/>
    <pc:docChg chg="addSld modSld sldOrd">
      <pc:chgData name="Miner, John" userId="3389ea36-44fd-4549-a67f-acacce31285e" providerId="ADAL" clId="{6C9D9033-62B1-4D2A-9C9A-AEF954924C54}" dt="2022-02-22T21:19:03.088" v="117"/>
      <pc:docMkLst>
        <pc:docMk/>
      </pc:docMkLst>
      <pc:sldChg chg="ord">
        <pc:chgData name="Miner, John" userId="3389ea36-44fd-4549-a67f-acacce31285e" providerId="ADAL" clId="{6C9D9033-62B1-4D2A-9C9A-AEF954924C54}" dt="2022-02-22T21:12:54.395" v="3"/>
        <pc:sldMkLst>
          <pc:docMk/>
          <pc:sldMk cId="3126760649" sldId="1153"/>
        </pc:sldMkLst>
      </pc:sldChg>
      <pc:sldChg chg="ord">
        <pc:chgData name="Miner, John" userId="3389ea36-44fd-4549-a67f-acacce31285e" providerId="ADAL" clId="{6C9D9033-62B1-4D2A-9C9A-AEF954924C54}" dt="2022-02-22T21:18:45.129" v="111"/>
        <pc:sldMkLst>
          <pc:docMk/>
          <pc:sldMk cId="1713592372" sldId="1154"/>
        </pc:sldMkLst>
      </pc:sldChg>
      <pc:sldChg chg="ord">
        <pc:chgData name="Miner, John" userId="3389ea36-44fd-4549-a67f-acacce31285e" providerId="ADAL" clId="{6C9D9033-62B1-4D2A-9C9A-AEF954924C54}" dt="2022-02-22T21:19:03.088" v="117"/>
        <pc:sldMkLst>
          <pc:docMk/>
          <pc:sldMk cId="3449070361" sldId="1156"/>
        </pc:sldMkLst>
      </pc:sldChg>
      <pc:sldChg chg="ord">
        <pc:chgData name="Miner, John" userId="3389ea36-44fd-4549-a67f-acacce31285e" providerId="ADAL" clId="{6C9D9033-62B1-4D2A-9C9A-AEF954924C54}" dt="2022-02-22T21:18:48.149" v="115"/>
        <pc:sldMkLst>
          <pc:docMk/>
          <pc:sldMk cId="777794414" sldId="1161"/>
        </pc:sldMkLst>
      </pc:sldChg>
      <pc:sldChg chg="modSp mod">
        <pc:chgData name="Miner, John" userId="3389ea36-44fd-4549-a67f-acacce31285e" providerId="ADAL" clId="{6C9D9033-62B1-4D2A-9C9A-AEF954924C54}" dt="2022-02-22T21:14:48.023" v="46" actId="20577"/>
        <pc:sldMkLst>
          <pc:docMk/>
          <pc:sldMk cId="207324183" sldId="1162"/>
        </pc:sldMkLst>
        <pc:spChg chg="mod">
          <ac:chgData name="Miner, John" userId="3389ea36-44fd-4549-a67f-acacce31285e" providerId="ADAL" clId="{6C9D9033-62B1-4D2A-9C9A-AEF954924C54}" dt="2022-02-22T21:14:48.023" v="46" actId="20577"/>
          <ac:spMkLst>
            <pc:docMk/>
            <pc:sldMk cId="207324183" sldId="1162"/>
            <ac:spMk id="3" creationId="{5895291C-5793-4581-AD5F-13E2B6D61CF4}"/>
          </ac:spMkLst>
        </pc:spChg>
      </pc:sldChg>
      <pc:sldChg chg="modSp add mod ord">
        <pc:chgData name="Miner, John" userId="3389ea36-44fd-4549-a67f-acacce31285e" providerId="ADAL" clId="{6C9D9033-62B1-4D2A-9C9A-AEF954924C54}" dt="2022-02-22T21:15:42.026" v="99" actId="20577"/>
        <pc:sldMkLst>
          <pc:docMk/>
          <pc:sldMk cId="3787854518" sldId="1163"/>
        </pc:sldMkLst>
        <pc:spChg chg="mod">
          <ac:chgData name="Miner, John" userId="3389ea36-44fd-4549-a67f-acacce31285e" providerId="ADAL" clId="{6C9D9033-62B1-4D2A-9C9A-AEF954924C54}" dt="2022-02-22T21:15:42.026" v="99" actId="20577"/>
          <ac:spMkLst>
            <pc:docMk/>
            <pc:sldMk cId="3787854518" sldId="1163"/>
            <ac:spMk id="4" creationId="{2BE3E9A1-D5B9-5343-A519-CF5C43544576}"/>
          </ac:spMkLst>
        </pc:spChg>
      </pc:sldChg>
      <pc:sldChg chg="add">
        <pc:chgData name="Miner, John" userId="3389ea36-44fd-4549-a67f-acacce31285e" providerId="ADAL" clId="{6C9D9033-62B1-4D2A-9C9A-AEF954924C54}" dt="2022-02-22T21:15:16.894" v="47" actId="2890"/>
        <pc:sldMkLst>
          <pc:docMk/>
          <pc:sldMk cId="885327998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C5C26-E110-0243-8E14-F778A7F15B4B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8CD4C-E5E2-FD4B-A013-4032F684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1/24/2023 5:19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73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1/24/2023 5:19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03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1/24/2023 5:19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62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1/24/2023 5:19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14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7.sv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9.em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9.em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8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3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38.svg"/><Relationship Id="rId7" Type="http://schemas.openxmlformats.org/officeDocument/2006/relationships/image" Target="../media/image47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2070" cy="48311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2806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78969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5132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891295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22806" y="1046127"/>
            <a:ext cx="1837944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2576851" y="1046127"/>
            <a:ext cx="1837944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737250" y="1046127"/>
            <a:ext cx="1837944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6889177" y="1037143"/>
            <a:ext cx="1837944" cy="95250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84528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870579" y="952517"/>
            <a:ext cx="1443079" cy="14093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556630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184528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870579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56630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184528" y="847725"/>
            <a:ext cx="1444752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68906" y="847725"/>
            <a:ext cx="1444752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553284" y="847725"/>
            <a:ext cx="1444752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1184528" y="2838450"/>
            <a:ext cx="1444752" cy="95250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68906" y="2838450"/>
            <a:ext cx="1444752" cy="95250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6553284" y="2838450"/>
            <a:ext cx="1444752" cy="95250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71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1862-74AB-404A-ABED-EFDA8A79B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963" y="1114770"/>
            <a:ext cx="6371487" cy="339214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F82DE1-B424-844E-9F6D-62BE47275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3188" y="1289050"/>
            <a:ext cx="3967162" cy="236855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78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FBECB-0096-6842-B50F-0F40838240BD}"/>
              </a:ext>
            </a:extLst>
          </p:cNvPr>
          <p:cNvSpPr/>
          <p:nvPr userDrawn="1"/>
        </p:nvSpPr>
        <p:spPr>
          <a:xfrm>
            <a:off x="0" y="1106167"/>
            <a:ext cx="9144000" cy="2405129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4C25-32E5-B446-8CEC-56203A32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56724" y="290624"/>
            <a:ext cx="3922765" cy="4036213"/>
          </a:xfrm>
          <a:prstGeom prst="rect">
            <a:avLst/>
          </a:prstGeom>
        </p:spPr>
      </p:pic>
      <p:sp>
        <p:nvSpPr>
          <p:cNvPr id="5" name="Picture Placeholder 40">
            <a:extLst>
              <a:ext uri="{FF2B5EF4-FFF2-40B4-BE49-F238E27FC236}">
                <a16:creationId xmlns:a16="http://schemas.microsoft.com/office/drawing/2014/main" id="{B2A4D53D-6E65-6449-B245-F1A5C41285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218" y="1391545"/>
            <a:ext cx="2529334" cy="184543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1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4BAB37-7BEB-1045-8282-0D5833C9499A}"/>
              </a:ext>
            </a:extLst>
          </p:cNvPr>
          <p:cNvSpPr/>
          <p:nvPr userDrawn="1"/>
        </p:nvSpPr>
        <p:spPr>
          <a:xfrm>
            <a:off x="0" y="3359021"/>
            <a:ext cx="9144000" cy="1386716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98EE-9584-0A47-8B4D-166755F86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30" y="1051561"/>
            <a:ext cx="2208134" cy="369417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1059FE-0257-AF40-9EF0-43B514B348B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8698" y="2022565"/>
            <a:ext cx="1445006" cy="1753907"/>
          </a:xfrm>
          <a:prstGeom prst="rect">
            <a:avLst/>
          </a:prstGeom>
          <a:noFill/>
          <a:ln w="635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77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7255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308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3738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4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D592F0-E595-9D46-AD10-9A2AC85F6F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74"/>
            <a:ext cx="9144000" cy="4831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301824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006702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12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5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554" y="272843"/>
            <a:ext cx="3436766" cy="4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8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550534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545" y="212127"/>
            <a:ext cx="1814180" cy="1814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1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3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6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12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29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5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3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3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6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265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4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96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247" y="1091932"/>
            <a:ext cx="5755508" cy="16743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1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09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3930"/>
            <a:ext cx="9144000" cy="5129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07" y="357386"/>
            <a:ext cx="2647489" cy="832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8077" y="250902"/>
            <a:ext cx="3576178" cy="4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2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3930"/>
            <a:ext cx="9144000" cy="5129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07" y="357386"/>
            <a:ext cx="2647489" cy="832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54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314393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467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545" y="212127"/>
            <a:ext cx="1814180" cy="1814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27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0664" y="3919889"/>
            <a:ext cx="2817001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0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664" y="3919889"/>
            <a:ext cx="2817001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8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026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13864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5972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736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075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65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9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974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8" y="172679"/>
            <a:ext cx="1462608" cy="4600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19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72679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87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3003" y="967642"/>
            <a:ext cx="5717995" cy="17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6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569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003" y="668693"/>
            <a:ext cx="5717995" cy="17986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37" y="2648180"/>
            <a:ext cx="8160327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911313"/>
            <a:ext cx="9144000" cy="7152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3973945"/>
            <a:ext cx="9144000" cy="715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45086" y="4440697"/>
            <a:ext cx="1335526" cy="3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4C2173C-F50B-3845-94E1-8D11157D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E0607523-3561-664C-9247-D9696099A5AB}"/>
              </a:ext>
            </a:extLst>
          </p:cNvPr>
          <p:cNvSpPr>
            <a:spLocks/>
          </p:cNvSpPr>
          <p:nvPr userDrawn="1"/>
        </p:nvSpPr>
        <p:spPr bwMode="auto">
          <a:xfrm>
            <a:off x="-1" y="1040288"/>
            <a:ext cx="4507991" cy="1980182"/>
          </a:xfrm>
          <a:custGeom>
            <a:avLst/>
            <a:gdLst>
              <a:gd name="T0" fmla="*/ 1712119 w 21600"/>
              <a:gd name="T1" fmla="*/ 1022350 h 21600"/>
              <a:gd name="T2" fmla="*/ 1712119 w 21600"/>
              <a:gd name="T3" fmla="*/ 1022350 h 21600"/>
              <a:gd name="T4" fmla="*/ 1712119 w 21600"/>
              <a:gd name="T5" fmla="*/ 1022350 h 21600"/>
              <a:gd name="T6" fmla="*/ 1712119 w 21600"/>
              <a:gd name="T7" fmla="*/ 10223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167A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61EE562A-A36F-3148-9CBF-774CB14FDE4C}"/>
              </a:ext>
            </a:extLst>
          </p:cNvPr>
          <p:cNvSpPr>
            <a:spLocks/>
          </p:cNvSpPr>
          <p:nvPr userDrawn="1"/>
        </p:nvSpPr>
        <p:spPr bwMode="auto">
          <a:xfrm>
            <a:off x="4507990" y="1040288"/>
            <a:ext cx="4636009" cy="1980182"/>
          </a:xfrm>
          <a:custGeom>
            <a:avLst/>
            <a:gdLst>
              <a:gd name="T0" fmla="*/ 1671638 w 21600"/>
              <a:gd name="T1" fmla="*/ 1021557 h 21600"/>
              <a:gd name="T2" fmla="*/ 1671638 w 21600"/>
              <a:gd name="T3" fmla="*/ 1021557 h 21600"/>
              <a:gd name="T4" fmla="*/ 1671638 w 21600"/>
              <a:gd name="T5" fmla="*/ 1021557 h 21600"/>
              <a:gd name="T6" fmla="*/ 1671638 w 21600"/>
              <a:gd name="T7" fmla="*/ 10215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B285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510AD-E53D-CA4F-AC25-310A0E297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74" t="5192" r="26400" b="7088"/>
          <a:stretch/>
        </p:blipFill>
        <p:spPr>
          <a:xfrm>
            <a:off x="3540317" y="1181891"/>
            <a:ext cx="2029403" cy="3537354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3A390-CF7E-BB4E-A004-2C66267FEF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150" y="1700213"/>
            <a:ext cx="1390650" cy="246062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3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28424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5599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287094" y="989584"/>
            <a:ext cx="2011680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855992" y="989584"/>
            <a:ext cx="2011680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47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514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181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47871" y="1123105"/>
            <a:ext cx="1911096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514871" y="1123105"/>
            <a:ext cx="1911096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81035" y="1123105"/>
            <a:ext cx="1911096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34" y="148009"/>
            <a:ext cx="1082482" cy="44438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53232"/>
            <a:ext cx="9144000" cy="390268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93" y="4693240"/>
            <a:ext cx="1591056" cy="49377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364406" y="-500472"/>
            <a:ext cx="5591570" cy="357052"/>
            <a:chOff x="1364406" y="-500472"/>
            <a:chExt cx="5591570" cy="35705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364406" y="-500472"/>
              <a:ext cx="357052" cy="357052"/>
            </a:xfrm>
            <a:prstGeom prst="rect">
              <a:avLst/>
            </a:prstGeom>
            <a:solidFill>
              <a:srgbClr val="D30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87858" y="-500472"/>
              <a:ext cx="357052" cy="357052"/>
            </a:xfrm>
            <a:prstGeom prst="rect">
              <a:avLst/>
            </a:prstGeom>
            <a:solidFill>
              <a:srgbClr val="ED1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411310" y="-500472"/>
              <a:ext cx="357052" cy="357052"/>
            </a:xfrm>
            <a:prstGeom prst="rect">
              <a:avLst/>
            </a:prstGeom>
            <a:solidFill>
              <a:srgbClr val="D40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34762" y="-500472"/>
              <a:ext cx="357052" cy="357052"/>
            </a:xfrm>
            <a:prstGeom prst="rect">
              <a:avLst/>
            </a:prstGeom>
            <a:solidFill>
              <a:srgbClr val="B01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458214" y="-500472"/>
              <a:ext cx="357052" cy="357052"/>
            </a:xfrm>
            <a:prstGeom prst="rect">
              <a:avLst/>
            </a:prstGeom>
            <a:solidFill>
              <a:srgbClr val="582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981666" y="-500472"/>
              <a:ext cx="357052" cy="357052"/>
            </a:xfrm>
            <a:prstGeom prst="rect">
              <a:avLst/>
            </a:prstGeom>
            <a:solidFill>
              <a:srgbClr val="55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505118" y="-500472"/>
              <a:ext cx="357052" cy="357052"/>
            </a:xfrm>
            <a:prstGeom prst="rect">
              <a:avLst/>
            </a:prstGeom>
            <a:solidFill>
              <a:srgbClr val="7D72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028570" y="-500472"/>
              <a:ext cx="357052" cy="357052"/>
            </a:xfrm>
            <a:prstGeom prst="rect">
              <a:avLst/>
            </a:prstGeom>
            <a:solidFill>
              <a:srgbClr val="A3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52022" y="-500472"/>
              <a:ext cx="357052" cy="357052"/>
            </a:xfrm>
            <a:prstGeom prst="rect">
              <a:avLst/>
            </a:prstGeom>
            <a:solidFill>
              <a:srgbClr val="D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75474" y="-500472"/>
              <a:ext cx="357052" cy="357052"/>
            </a:xfrm>
            <a:prstGeom prst="rect">
              <a:avLst/>
            </a:prstGeom>
            <a:solidFill>
              <a:srgbClr val="009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598924" y="-500472"/>
              <a:ext cx="357052" cy="357052"/>
            </a:xfrm>
            <a:prstGeom prst="rect">
              <a:avLst/>
            </a:prstGeom>
            <a:solidFill>
              <a:srgbClr val="57B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242236" y="994469"/>
            <a:ext cx="8686800" cy="0"/>
          </a:xfrm>
          <a:prstGeom prst="line">
            <a:avLst/>
          </a:prstGeom>
          <a:ln w="12700">
            <a:solidFill>
              <a:srgbClr val="5828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6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1" r:id="rId2"/>
    <p:sldLayoutId id="2147483687" r:id="rId3"/>
    <p:sldLayoutId id="2147483696" r:id="rId4"/>
    <p:sldLayoutId id="2147483699" r:id="rId5"/>
    <p:sldLayoutId id="2147483700" r:id="rId6"/>
    <p:sldLayoutId id="2147483702" r:id="rId7"/>
    <p:sldLayoutId id="2147483706" r:id="rId8"/>
    <p:sldLayoutId id="2147483707" r:id="rId9"/>
    <p:sldLayoutId id="2147483705" r:id="rId10"/>
    <p:sldLayoutId id="2147483698" r:id="rId11"/>
    <p:sldLayoutId id="2147483692" r:id="rId12"/>
    <p:sldLayoutId id="2147483697" r:id="rId13"/>
    <p:sldLayoutId id="2147483703" r:id="rId14"/>
    <p:sldLayoutId id="2147483704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4"/>
            <a:ext cx="8740141" cy="16974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90310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73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45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1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290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362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17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7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mailto:john.miner@bluemet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sql/language-manual/index.html" TargetMode="External"/><Relationship Id="rId2" Type="http://schemas.openxmlformats.org/officeDocument/2006/relationships/hyperlink" Target="https://spark.apache.org/docs/latest/api/sql/index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earn.microsoft.com/en-us/azure/databricks/security/secrets/secret-scopes" TargetMode="External"/><Relationship Id="rId5" Type="http://schemas.openxmlformats.org/officeDocument/2006/relationships/hyperlink" Target="https://learn.microsoft.com/en-us/azure/vs-azure-tools-storage-manage-with-storage-explorer" TargetMode="External"/><Relationship Id="rId4" Type="http://schemas.openxmlformats.org/officeDocument/2006/relationships/hyperlink" Target="https://learn.microsoft.com/en-us/azure/active-directory/develop/howto-create-service-principal-port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D6E2-9F16-4D4B-A9D7-6716B4BB8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3" y="3136345"/>
            <a:ext cx="7923803" cy="1152626"/>
          </a:xfrm>
        </p:spPr>
        <p:txBody>
          <a:bodyPr>
            <a:normAutofit fontScale="90000"/>
          </a:bodyPr>
          <a:lstStyle/>
          <a:p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r>
              <a:rPr lang="en-US" sz="3600" b="1" dirty="0">
                <a:latin typeface="Graphik Meetup"/>
              </a:rPr>
              <a:t>Databricks SQL Warehouse</a:t>
            </a:r>
            <a:br>
              <a:rPr lang="en-US" sz="1600" b="1" i="0" dirty="0">
                <a:effectLst/>
                <a:latin typeface="Graphik Meetup"/>
              </a:rPr>
            </a:br>
            <a:br>
              <a:rPr lang="en-US" sz="1600" b="1" i="0" dirty="0">
                <a:effectLst/>
                <a:latin typeface="Graphik Meetup"/>
              </a:rPr>
            </a:br>
            <a:endParaRPr lang="en-US" sz="24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3854" y="4202688"/>
            <a:ext cx="2480946" cy="775129"/>
          </a:xfrm>
        </p:spPr>
        <p:txBody>
          <a:bodyPr/>
          <a:lstStyle/>
          <a:p>
            <a:r>
              <a:rPr lang="en-US" sz="1400" dirty="0">
                <a:latin typeface="+mn-lt"/>
              </a:rPr>
              <a:t>John Miner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Data Architect</a:t>
            </a:r>
          </a:p>
          <a:p>
            <a:r>
              <a:rPr lang="en-US" sz="1400" dirty="0">
                <a:latin typeface="+mn-lt"/>
                <a:hlinkClick r:id="rId2"/>
              </a:rPr>
              <a:t>john.miner@insight.com</a:t>
            </a:r>
            <a:endParaRPr lang="en-US" sz="14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81" y="4202688"/>
            <a:ext cx="1102430" cy="4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Storage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80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There are several ways to access an Azure storage.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Storage Account Keys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are an all-access pass to the resources.  There are two keys per account so that rotation can occur.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Share Access Signature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is a finer way to give out access.  For instance, read access for the next 30 days can be give out this way.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Service Principle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is a finer way to give out access for ADLS.  Rights can be assigned at the folder and file level. 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7063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Copying Data 2 Azure Storage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There are many ways to perform this task.  I am going to list two methods that can be automated with windows scheduler.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AzCopy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 is a utility from the Azure Resource Kit.  Calling this utility from the command line with a shared access signature is one way to automate uploads.  This engine is used by Azure Storage Explorer.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PowerShell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 is the defacto language to use with Azure.  There are many cmdlets that deal with Azure Storage.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396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Storage - Details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The high-performance Azure blob file system (ABFS) is built for big data analytics and is compatible with the Hadoop Distributed File System.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E108B"/>
                </a:solidFill>
                <a:effectLst/>
                <a:uLnTx/>
                <a:uFillTx/>
                <a:latin typeface="Verdana" charset="0"/>
                <a:ea typeface="Verdana" charset="0"/>
              </a:rPr>
              <a:t>New features in Gen2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encryption of data in transit &amp; at rest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storage account firewalls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virtual network integration 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role-based access security (RBAC)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hierarchical namespaces with granular ACL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FFF698-8047-4EED-B766-6BB6A7D009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31" y="2023888"/>
            <a:ext cx="3243942" cy="19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726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 – Zones &amp; Data Quality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2BB93F-974C-478F-93CC-B873D4DC1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302089"/>
            <a:ext cx="6884466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34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File Types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Weakly typed file formats </a:t>
            </a:r>
            <a:r>
              <a:rPr lang="en-US" sz="1800" dirty="0"/>
              <a:t>can lead to data quality and ETL pipeline issues.  For instance, a delimited file type as Comma Separated Values (CSV) can be easily broken.  This file type does not allow for compression.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Strongly typed file formats </a:t>
            </a:r>
            <a:r>
              <a:rPr lang="en-US" sz="1800" dirty="0"/>
              <a:t>can lead to better data quality and the least amount of ETL pipeline issues.  For instance, an Apache Parquet file format is stored as binary data, contains columns names/types and allows for compression of the data.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2610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Setup Data Access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There are three ways to access remote data from the warehouse.  They are listed in order of preference.  However, the complexity and security decreases as you go.</a:t>
            </a:r>
          </a:p>
          <a:p>
            <a:endParaRPr lang="en-US" sz="1800" dirty="0"/>
          </a:p>
          <a:p>
            <a:pPr marL="685800" lvl="1" indent="-342900">
              <a:buFont typeface="+mj-lt"/>
              <a:buAutoNum type="arabicPeriod"/>
            </a:pPr>
            <a:r>
              <a:rPr lang="en-US" sz="1500" dirty="0"/>
              <a:t>Service Principle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500" dirty="0"/>
              <a:t>Storage Credential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500" dirty="0"/>
              <a:t>Share Access Signature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32D05-B0B2-1C5B-0CF7-F35006E6CB91}"/>
              </a:ext>
            </a:extLst>
          </p:cNvPr>
          <p:cNvSpPr txBox="1"/>
          <p:nvPr/>
        </p:nvSpPr>
        <p:spPr>
          <a:xfrm>
            <a:off x="159657" y="42958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[example 2] – azure storage explorer (files)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890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699557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77" dirty="0">
                <a:solidFill>
                  <a:srgbClr val="FFFFFF"/>
                </a:solidFill>
                <a:latin typeface="Segoe UI Light"/>
              </a:rPr>
              <a:t>Loading Tables</a:t>
            </a:r>
            <a:endParaRPr kumimoji="0" lang="en-US" sz="4400" b="1" i="0" u="none" strike="noStrike" kern="1200" cap="none" spc="-77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Patterns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</a:t>
            </a:r>
            <a:r>
              <a:rPr lang="en-US" sz="1800" dirty="0">
                <a:solidFill>
                  <a:srgbClr val="D40E8C"/>
                </a:solidFill>
              </a:rPr>
              <a:t>full load </a:t>
            </a:r>
            <a:r>
              <a:rPr lang="en-US" sz="1800" dirty="0"/>
              <a:t>design pattern involves replacing the target dataset with a completely new version.  Use this pattern with small sized data.</a:t>
            </a:r>
          </a:p>
          <a:p>
            <a:endParaRPr lang="en-US" sz="1800" dirty="0"/>
          </a:p>
          <a:p>
            <a:r>
              <a:rPr lang="en-US" sz="1800" dirty="0"/>
              <a:t>An </a:t>
            </a:r>
            <a:r>
              <a:rPr lang="en-US" sz="1800" dirty="0">
                <a:solidFill>
                  <a:srgbClr val="D40E8C"/>
                </a:solidFill>
              </a:rPr>
              <a:t>incremental load </a:t>
            </a:r>
            <a:r>
              <a:rPr lang="en-US" sz="1800" dirty="0"/>
              <a:t>design pattern involves merging the target dataset with a small dataset the represents changes over a given time period.  For instance, a daily update file.  This pattern can be used with small to medium sized data.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19825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File Format – Uses parquet files +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ACID </a:t>
            </a:r>
            <a:r>
              <a:rPr lang="en-US" sz="1800" dirty="0">
                <a:solidFill>
                  <a:srgbClr val="7D726D"/>
                </a:solidFill>
              </a:rPr>
              <a:t>transactions make sure complete writes are committed.</a:t>
            </a:r>
          </a:p>
          <a:p>
            <a:endParaRPr lang="en-US" sz="1800" dirty="0">
              <a:solidFill>
                <a:srgbClr val="7D726D"/>
              </a:solidFill>
            </a:endParaRPr>
          </a:p>
          <a:p>
            <a:r>
              <a:rPr lang="en-US" sz="1800" dirty="0">
                <a:solidFill>
                  <a:srgbClr val="D40E8C"/>
                </a:solidFill>
              </a:rPr>
              <a:t>Schema enforcement </a:t>
            </a:r>
            <a:r>
              <a:rPr lang="en-US" sz="1800" dirty="0">
                <a:solidFill>
                  <a:srgbClr val="7D726D"/>
                </a:solidFill>
              </a:rPr>
              <a:t>allows only clean data inserted into the lake. 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Time travel </a:t>
            </a:r>
            <a:r>
              <a:rPr lang="en-US" sz="1800" dirty="0"/>
              <a:t>allows for versioning the delta lake table.  Thus, we can view data at any given point.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Snapshot isolation </a:t>
            </a:r>
            <a:r>
              <a:rPr lang="en-US" sz="1800" dirty="0"/>
              <a:t>allows for multiple readers and writers.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Open-source format </a:t>
            </a:r>
            <a:r>
              <a:rPr lang="en-US" sz="1800" dirty="0"/>
              <a:t>that is built for distributed systems such as Spark.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852214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Hive Tables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371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Both managed and unmanaged tables can be grouped by a common named database (schema).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Managed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 tables allows the Spark engine to manage both the data and the metadata.  Dropping a table results in the data being removed from the system if an INSERT action was used.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0E8C"/>
                </a:solidFill>
                <a:effectLst/>
                <a:uLnTx/>
                <a:uFillTx/>
                <a:latin typeface="Verdana" charset="0"/>
                <a:ea typeface="Verdana" charset="0"/>
              </a:rPr>
              <a:t>Unmanaged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 tables allows the Spark engine to keep track of the metadata for given file(s).  Dropping a tables does not result in data loss.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82873"/>
              </a:solidFill>
              <a:effectLst/>
              <a:uLnTx/>
              <a:uFillTx/>
              <a:latin typeface="Verdana" charset="0"/>
              <a:ea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732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Many companies are moving their work loads from on-premise operational data stores to in-cloud data lakes.  The spark processing platform is a key player in this transition.  </a:t>
            </a:r>
          </a:p>
          <a:p>
            <a:endParaRPr lang="en-US" sz="1800" dirty="0"/>
          </a:p>
          <a:p>
            <a:r>
              <a:rPr lang="en-US" sz="1800" dirty="0"/>
              <a:t>Many end users do not know other languages and distributed processing concepts.  How can we enable them to be productive in a spark environment?</a:t>
            </a:r>
          </a:p>
          <a:p>
            <a:endParaRPr lang="en-US" sz="1800" dirty="0"/>
          </a:p>
          <a:p>
            <a:r>
              <a:rPr lang="en-US" sz="1800" dirty="0"/>
              <a:t>Today, we are going to talk about the SQL Warehouse interface provided by Databricks.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706701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Advanced Database Examples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8"/>
            <a:ext cx="8742652" cy="245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Create the adventure works database from parquet files using COPY INTO syntax in silver zone.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Create the adventure works database from csv files as unmanaged EXTERNAL TABLES in bronze zone.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CE193-A1FD-F035-9B52-E3A8F1A9A0B7}"/>
              </a:ext>
            </a:extLst>
          </p:cNvPr>
          <p:cNvSpPr txBox="1"/>
          <p:nvPr/>
        </p:nvSpPr>
        <p:spPr>
          <a:xfrm>
            <a:off x="242236" y="42958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[example 3/4] – adventure works databases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498818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699557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7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Other Topics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44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Schedules, Dashboards + Alerts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42236" y="1166391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Schedules</a:t>
            </a:r>
          </a:p>
          <a:p>
            <a:pPr marL="342900" lvl="1" indent="0">
              <a:buNone/>
            </a:pPr>
            <a:r>
              <a:rPr lang="en-US" sz="1600" dirty="0"/>
              <a:t>Queries can be set to run on a prescribed interval.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900" dirty="0"/>
              <a:t>Dashboards</a:t>
            </a:r>
          </a:p>
          <a:p>
            <a:pPr marL="342900" lvl="1" indent="0">
              <a:buNone/>
            </a:pPr>
            <a:r>
              <a:rPr lang="en-US" sz="1600" dirty="0"/>
              <a:t>Queries can be created to support visualizations.</a:t>
            </a:r>
          </a:p>
          <a:p>
            <a:pPr marL="342900" lvl="1" indent="0">
              <a:buNone/>
            </a:pPr>
            <a:r>
              <a:rPr lang="en-US" sz="1600" dirty="0"/>
              <a:t>Parameters can be used to make visualizations dynamic.</a:t>
            </a:r>
          </a:p>
          <a:p>
            <a:pPr marL="342900" lvl="1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900" dirty="0"/>
              <a:t>Alerts</a:t>
            </a:r>
          </a:p>
          <a:p>
            <a:pPr marL="342900" lvl="1" indent="0">
              <a:buNone/>
            </a:pPr>
            <a:r>
              <a:rPr lang="en-US" sz="1600" dirty="0"/>
              <a:t>Queries can be created to support visualizations.</a:t>
            </a:r>
          </a:p>
          <a:p>
            <a:pPr marL="3429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6E80F-B721-BA48-4CFC-954408BA1536}"/>
              </a:ext>
            </a:extLst>
          </p:cNvPr>
          <p:cNvSpPr txBox="1"/>
          <p:nvPr/>
        </p:nvSpPr>
        <p:spPr>
          <a:xfrm>
            <a:off x="242236" y="40747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[example 5-8] – view + visualization + dashboard + schedule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30352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Unity Catalog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Companies might have multiple data lakes.  How can you manage and share data between these workspaces.  The unity catalog solves this problem.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46676FF-2557-3735-51B1-15AA0FCD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59" y="2046514"/>
            <a:ext cx="3407455" cy="23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817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Sharing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3244953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In the past, data was duplicated between department silos.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Today, delta sharing can be used to manage access to local and remote delta tables </a:t>
            </a:r>
          </a:p>
          <a:p>
            <a:pPr marL="0" indent="0">
              <a:buNone/>
            </a:pPr>
            <a:r>
              <a:rPr lang="en-US" sz="1900" dirty="0"/>
              <a:t>(lake warehouses).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A2D162-B21C-CA16-A631-4E61A2C7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21" y="1225938"/>
            <a:ext cx="5311140" cy="31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4914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Cloning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How do you keep the development environment in synch with the production one?  Shallow clones allow you to make zero copy duplicates.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31AE611-582F-A0A8-EE1D-997C0132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68" y="2149839"/>
            <a:ext cx="5522232" cy="232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Third Party Products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Here are two products that you might want to use with your SQL Warehouse.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038BC4CE-CAD9-3FDF-61BB-BD0ECC91A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" y="2090286"/>
            <a:ext cx="1784804" cy="892402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13DAA7-C28A-CDC5-D85A-29D029E2F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645" y="2260960"/>
            <a:ext cx="1503244" cy="551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E7C71D-9E4C-FA1A-0649-4CC01E2590F9}"/>
              </a:ext>
            </a:extLst>
          </p:cNvPr>
          <p:cNvSpPr txBox="1"/>
          <p:nvPr/>
        </p:nvSpPr>
        <p:spPr>
          <a:xfrm>
            <a:off x="965197" y="3151448"/>
            <a:ext cx="1509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Move Data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7EF5F-7E41-1304-3CB1-1540013973B7}"/>
              </a:ext>
            </a:extLst>
          </p:cNvPr>
          <p:cNvSpPr txBox="1"/>
          <p:nvPr/>
        </p:nvSpPr>
        <p:spPr>
          <a:xfrm>
            <a:off x="3393645" y="3151448"/>
            <a:ext cx="1744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Move Schemas</a:t>
            </a:r>
            <a:endParaRPr lang="en-US" sz="20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106D58A-DBBF-B281-27A5-EC2A874F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34" y="3521118"/>
            <a:ext cx="2229495" cy="1145314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6167AA7-5251-F1EE-6C73-4832BC611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243" y="2172068"/>
            <a:ext cx="1874157" cy="728839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6624232A-D27D-6149-632E-6CE75FCD9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242" y="3615750"/>
            <a:ext cx="1707233" cy="956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F297A-9603-1BC4-9D56-2514C07E39AF}"/>
              </a:ext>
            </a:extLst>
          </p:cNvPr>
          <p:cNvSpPr txBox="1"/>
          <p:nvPr/>
        </p:nvSpPr>
        <p:spPr>
          <a:xfrm>
            <a:off x="6115064" y="3151448"/>
            <a:ext cx="1744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Corporate Reporting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887757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Nutshell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42236" y="1166391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endParaRPr lang="en-US" sz="1600" b="0" i="0" dirty="0">
              <a:solidFill>
                <a:srgbClr val="232629"/>
              </a:solidFill>
              <a:effectLst/>
              <a:latin typeface="-apple-system"/>
            </a:endParaRPr>
          </a:p>
          <a:p>
            <a:pPr algn="l" fontAlgn="base"/>
            <a:r>
              <a:rPr lang="en-US" sz="1600" b="0" i="0" dirty="0">
                <a:solidFill>
                  <a:srgbClr val="232629"/>
                </a:solidFill>
                <a:effectLst/>
                <a:latin typeface="-apple-system"/>
              </a:rPr>
              <a:t>Databricks SQL support is for basic SQL queries only.  Procedure-oriented queries are not supported with current Databricks SQL version. </a:t>
            </a:r>
          </a:p>
          <a:p>
            <a:pPr fontAlgn="base"/>
            <a:endParaRPr lang="en-US" sz="1600" b="0" i="0" dirty="0">
              <a:solidFill>
                <a:srgbClr val="232629"/>
              </a:solidFill>
              <a:effectLst/>
              <a:latin typeface="-apple-system"/>
            </a:endParaRPr>
          </a:p>
          <a:p>
            <a:pPr fontAlgn="base"/>
            <a:r>
              <a:rPr lang="en-US" sz="1600" b="0" i="0" dirty="0">
                <a:solidFill>
                  <a:srgbClr val="232629"/>
                </a:solidFill>
                <a:effectLst/>
                <a:latin typeface="-apple-system"/>
              </a:rPr>
              <a:t>It is not supposed to replace advanced data engineering, graph or machine learning workloads running in Python/PySpark which we are currently handling.</a:t>
            </a:r>
          </a:p>
          <a:p>
            <a:pPr algn="l" fontAlgn="base"/>
            <a:endParaRPr lang="en-US" sz="1600" b="0" i="0" dirty="0">
              <a:solidFill>
                <a:srgbClr val="232629"/>
              </a:solidFill>
              <a:effectLst/>
              <a:latin typeface="-apple-system"/>
            </a:endParaRPr>
          </a:p>
          <a:p>
            <a:pPr algn="l" fontAlgn="base"/>
            <a:r>
              <a:rPr lang="en-US" sz="1600" b="1" i="0" dirty="0">
                <a:solidFill>
                  <a:srgbClr val="232629"/>
                </a:solidFill>
                <a:effectLst/>
                <a:latin typeface="inherit"/>
              </a:rPr>
              <a:t>Note</a:t>
            </a:r>
            <a:r>
              <a:rPr lang="en-US" sz="1600" b="0" i="0" dirty="0">
                <a:solidFill>
                  <a:srgbClr val="232629"/>
                </a:solidFill>
                <a:effectLst/>
                <a:latin typeface="-apple-system"/>
              </a:rPr>
              <a:t>: Databricks SQL provides a simple experience for SQL users who want to run quick ad-hoc queries on their data lake, create multiple visualization types to explore query results from different perspectives, and build and share dashboards. </a:t>
            </a:r>
          </a:p>
          <a:p>
            <a:pPr algn="l" fontAlgn="base"/>
            <a:endParaRPr lang="en-US" sz="1600" b="0" i="0" dirty="0">
              <a:solidFill>
                <a:srgbClr val="232629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5999330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68400"/>
            <a:ext cx="8742652" cy="2974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The migration of data from on-premise to in-cloud will continue in the future.  The Data Lake architecture using Delta Tables will be a common design pattern. 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It is important to get adoption by existing employees to the newly created data lake.  The SQL warehouse interface offered by Databricks allows technologist with a SQL background to get productive right away.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The unity catalog allows different groups and/or different data lakes to share data.  While the visualizations and dashboards are immature, they will improve over time.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/>
              <a:t>In short, consider the warehouse offering for groups of SQL users that need to work with a data lake.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52879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3EFF-CE4D-4462-AC41-C11CDD93375D}"/>
              </a:ext>
            </a:extLst>
          </p:cNvPr>
          <p:cNvSpPr txBox="1"/>
          <p:nvPr/>
        </p:nvSpPr>
        <p:spPr>
          <a:xfrm>
            <a:off x="242236" y="1287400"/>
            <a:ext cx="827689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Databricks Documentation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2"/>
              </a:rPr>
              <a:t>https://docs.databricks.com/index.html</a:t>
            </a:r>
          </a:p>
          <a:p>
            <a:endParaRPr lang="en-US" sz="800" b="1" dirty="0"/>
          </a:p>
          <a:p>
            <a:r>
              <a:rPr lang="en-US" sz="1400" b="1" dirty="0"/>
              <a:t>Spark SQL functions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2"/>
              </a:rPr>
              <a:t>https://spark.apache.org/docs/latest/api/sql/index.html</a:t>
            </a:r>
            <a:endParaRPr lang="en-US" sz="1400" dirty="0"/>
          </a:p>
          <a:p>
            <a:endParaRPr lang="en-US" sz="800" b="1" dirty="0"/>
          </a:p>
          <a:p>
            <a:r>
              <a:rPr lang="en-US" sz="1400" b="1" dirty="0"/>
              <a:t>SQL Language Reference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3"/>
              </a:rPr>
              <a:t>https://docs.databricks.com/sql/language-manual/index.html</a:t>
            </a:r>
            <a:endParaRPr lang="en-US" sz="1400" dirty="0"/>
          </a:p>
          <a:p>
            <a:endParaRPr lang="en-US" sz="800" dirty="0"/>
          </a:p>
          <a:p>
            <a:r>
              <a:rPr lang="en-US" sz="1400" b="1" dirty="0"/>
              <a:t>Create Service Principle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https://learn.microsoft.com/en-us/azure/active-directory/develop/howto-create-service-principal-portal</a:t>
            </a:r>
            <a:endParaRPr lang="en-US" sz="1400" dirty="0"/>
          </a:p>
          <a:p>
            <a:endParaRPr lang="en-US" sz="800" dirty="0"/>
          </a:p>
          <a:p>
            <a:r>
              <a:rPr lang="en-US" sz="1400" b="1" dirty="0"/>
              <a:t>Storage Explorer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5"/>
              </a:rPr>
              <a:t>https://learn.microsoft.com/en-us/azure/vs-azure-tools-storage-manage-with-storage-explorer</a:t>
            </a:r>
            <a:endParaRPr lang="en-US" sz="1400" dirty="0"/>
          </a:p>
          <a:p>
            <a:endParaRPr lang="en-US" sz="800" dirty="0"/>
          </a:p>
          <a:p>
            <a:r>
              <a:rPr lang="en-US" sz="1400" b="1" dirty="0"/>
              <a:t>Secret Scope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6"/>
              </a:rPr>
              <a:t>https://learn.microsoft.com/en-us/azure/databricks/security/secrets/secret-scopes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70048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699557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77" dirty="0">
                <a:solidFill>
                  <a:srgbClr val="FFFFFF"/>
                </a:solidFill>
                <a:latin typeface="Segoe UI Light"/>
              </a:rPr>
              <a:t>Databricks SQL</a:t>
            </a:r>
            <a:endParaRPr kumimoji="0" lang="en-US" sz="4400" b="1" i="0" u="none" strike="noStrike" kern="1200" cap="none" spc="-77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ABFDC-DF64-5B4A-BEFF-B42A91708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30424"/>
            <a:ext cx="6143277" cy="701450"/>
          </a:xfrm>
        </p:spPr>
        <p:txBody>
          <a:bodyPr/>
          <a:lstStyle/>
          <a:p>
            <a:r>
              <a:rPr lang="en-US" dirty="0"/>
              <a:t>Questions / Thank You</a:t>
            </a:r>
          </a:p>
        </p:txBody>
      </p:sp>
    </p:spTree>
    <p:extLst>
      <p:ext uri="{BB962C8B-B14F-4D97-AF65-F5344CB8AC3E}">
        <p14:creationId xmlns:p14="http://schemas.microsoft.com/office/powerpoint/2010/main" val="30203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is a unified processing engine that can analyze big data using SQL, machine learning, graph processing or real-time stream analysis.  </a:t>
            </a:r>
          </a:p>
          <a:p>
            <a:pPr marL="0" indent="0" algn="l">
              <a:buNone/>
            </a:pPr>
            <a:endParaRPr lang="en-US" sz="800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800" i="0" dirty="0">
                <a:solidFill>
                  <a:srgbClr val="D40E8C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Familiarity</a:t>
            </a:r>
            <a:r>
              <a:rPr lang="en-US" sz="18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with a programming language such as Python or Scala is a requirement.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park Engines">
            <a:extLst>
              <a:ext uri="{FF2B5EF4-FFF2-40B4-BE49-F238E27FC236}">
                <a16:creationId xmlns:a16="http://schemas.microsoft.com/office/drawing/2014/main" id="{B3A09746-7D22-4F11-B9E1-D5AD6652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96" y="2759528"/>
            <a:ext cx="2973161" cy="17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53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Databricks SQL Warehouse?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dirty="0">
                <a:solidFill>
                  <a:srgbClr val="7D72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Databricks has designed an interface to make the spark eco-system look like a SQL Data Warehouse. </a:t>
            </a:r>
            <a:endParaRPr lang="en-US" sz="1800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l">
              <a:buNone/>
            </a:pPr>
            <a:endParaRPr lang="en-US" sz="1800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10FF65-5CEC-20E6-A2D4-BA85AE63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28" y="1914575"/>
            <a:ext cx="5733144" cy="2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 Warehouse Interface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088572"/>
            <a:ext cx="8742652" cy="3410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>
              <a:spcAft>
                <a:spcPts val="1200"/>
              </a:spcAft>
            </a:pPr>
            <a:r>
              <a:rPr lang="en-US" sz="1800" dirty="0"/>
              <a:t>SQL Editor – explore hive catalog, create queries, execute one-time or on schedule and save code as files.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Workspace – manage folders, code files and dashboards.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Queries – review query executions.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Alerts – execute a query given a condition?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Data – explore the hive catalog.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Warehouse – define, start and terminate computing power.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Admin Console – set parameters for the warehouse.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28570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Simple Database Example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910544"/>
            <a:ext cx="8742652" cy="32768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900" dirty="0"/>
          </a:p>
          <a:p>
            <a:r>
              <a:rPr lang="en-US" sz="2900" dirty="0"/>
              <a:t>To explore the warehouse interface, we are going to create a simple automobile database.</a:t>
            </a:r>
          </a:p>
          <a:p>
            <a:endParaRPr lang="en-US" sz="2900" dirty="0"/>
          </a:p>
          <a:p>
            <a:r>
              <a:rPr lang="en-US" sz="2900" dirty="0"/>
              <a:t>This example will explore the following SQL objects.</a:t>
            </a:r>
          </a:p>
          <a:p>
            <a:endParaRPr lang="en-US" sz="2900" dirty="0"/>
          </a:p>
          <a:p>
            <a:pPr marL="342900" lvl="1" indent="0">
              <a:buNone/>
            </a:pPr>
            <a:r>
              <a:rPr lang="en-US" sz="2900" dirty="0"/>
              <a:t>Schemas</a:t>
            </a:r>
          </a:p>
          <a:p>
            <a:pPr marL="342900" lvl="1" indent="0">
              <a:buNone/>
            </a:pPr>
            <a:r>
              <a:rPr lang="en-US" sz="2900" dirty="0"/>
              <a:t>Tables</a:t>
            </a:r>
          </a:p>
          <a:p>
            <a:pPr marL="342900" lvl="1" indent="0">
              <a:buNone/>
            </a:pPr>
            <a:r>
              <a:rPr lang="en-US" sz="2900" dirty="0"/>
              <a:t>Views</a:t>
            </a:r>
          </a:p>
          <a:p>
            <a:pPr marL="342900" lvl="1" indent="0">
              <a:buNone/>
            </a:pPr>
            <a:r>
              <a:rPr lang="en-US" sz="2900" dirty="0"/>
              <a:t>DML statements</a:t>
            </a:r>
          </a:p>
          <a:p>
            <a:pPr marL="342900" lvl="1" indent="0">
              <a:buNone/>
            </a:pPr>
            <a:r>
              <a:rPr lang="en-US" sz="2900" dirty="0"/>
              <a:t>Integrity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3F98A-B751-E670-2038-691B38AF1B74}"/>
              </a:ext>
            </a:extLst>
          </p:cNvPr>
          <p:cNvSpPr txBox="1"/>
          <p:nvPr/>
        </p:nvSpPr>
        <p:spPr>
          <a:xfrm>
            <a:off x="242236" y="43600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solidFill>
                  <a:srgbClr val="D40E8C"/>
                </a:solidFill>
              </a:rPr>
              <a:t>[example 1] – basic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43143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699557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spc="-77" dirty="0">
                <a:solidFill>
                  <a:srgbClr val="FFFFFF"/>
                </a:solidFill>
                <a:latin typeface="Segoe UI Light"/>
              </a:rPr>
              <a:t>Data Lake Files</a:t>
            </a:r>
            <a:endParaRPr kumimoji="0" lang="en-US" sz="4400" b="1" i="0" u="none" strike="noStrike" kern="1200" cap="none" spc="-77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4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Storage Redundancy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Most Azure Services are built upon the foundation that at least 3 copies of any data exists in a data center.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Business continuity can be increased by creating a duplicate set of data in another data center.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26963"/>
              </a:solidFill>
              <a:effectLst/>
              <a:uLnTx/>
              <a:uFillTx/>
              <a:latin typeface="Verdana" charset="0"/>
              <a:ea typeface="Verdan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26963"/>
                </a:solidFill>
                <a:effectLst/>
                <a:uLnTx/>
                <a:uFillTx/>
                <a:latin typeface="Verdana" charset="0"/>
                <a:ea typeface="Verdana" charset="0"/>
              </a:rPr>
              <a:t>Data centers are automatically paired for this geo-redundancy.  Thus, the North American East data center is paired with the West data center.</a:t>
            </a:r>
          </a:p>
        </p:txBody>
      </p:sp>
    </p:spTree>
    <p:extLst>
      <p:ext uri="{BB962C8B-B14F-4D97-AF65-F5344CB8AC3E}">
        <p14:creationId xmlns:p14="http://schemas.microsoft.com/office/powerpoint/2010/main" val="246448031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b="1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3.potx" id="{BA7D5050-3AD0-4CB6-9A61-7BECC949B49C}" vid="{7868751D-28D7-49DA-9A1E-005CDB50450F}"/>
    </a:ext>
  </a:extLst>
</a:theme>
</file>

<file path=ppt/theme/theme3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1_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9" ma:contentTypeDescription="Create a new document." ma:contentTypeScope="" ma:versionID="ccc5ad4ca152208d453192be90424cec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6a30ff04eee07dcd8c073745cae5653c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4266F-2521-4BD1-B40E-70FEF353EEC2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68201248-332f-4b19-a564-5b53df1aa73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c4b7055-2425-4510-9a7f-db214c51849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734002-4F6D-49CF-AA2C-43521C1FC7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3DB80C-1E7C-48F0-9EFD-703222EF80D6}">
  <ds:schemaRefs>
    <ds:schemaRef ds:uri="2c4b7055-2425-4510-9a7f-db214c51849b"/>
    <ds:schemaRef ds:uri="68201248-332f-4b19-a564-5b53df1aa7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1609</Words>
  <Application>Microsoft Office PowerPoint</Application>
  <PresentationFormat>On-screen Show (16:9)</PresentationFormat>
  <Paragraphs>191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Graphik Meetup</vt:lpstr>
      <vt:lpstr>IBM Plex Sans</vt:lpstr>
      <vt:lpstr>IBM Plex Sans Medium</vt:lpstr>
      <vt:lpstr>IBM Plex Sans SemiBold</vt:lpstr>
      <vt:lpstr>inherit</vt:lpstr>
      <vt:lpstr>Roboto</vt:lpstr>
      <vt:lpstr>Roboto Regular</vt:lpstr>
      <vt:lpstr>Segoe UI</vt:lpstr>
      <vt:lpstr>Segoe UI Light</vt:lpstr>
      <vt:lpstr>Segoe UI Semilight</vt:lpstr>
      <vt:lpstr>Verdana</vt:lpstr>
      <vt:lpstr>Wingdings</vt:lpstr>
      <vt:lpstr>1_Office Theme</vt:lpstr>
      <vt:lpstr>WHITE TEMPLATE</vt:lpstr>
      <vt:lpstr>Redgate theme v2</vt:lpstr>
      <vt:lpstr>1_Redgate theme v2</vt:lpstr>
      <vt:lpstr>   Databricks SQL Warehouse  </vt:lpstr>
      <vt:lpstr>Purpose</vt:lpstr>
      <vt:lpstr>PowerPoint Presentation</vt:lpstr>
      <vt:lpstr>What is Spark?</vt:lpstr>
      <vt:lpstr>What is Databricks SQL Warehouse?</vt:lpstr>
      <vt:lpstr>SQL Warehouse Interface</vt:lpstr>
      <vt:lpstr>Simple Database Example</vt:lpstr>
      <vt:lpstr>PowerPoint Presentation</vt:lpstr>
      <vt:lpstr>Azure Storage Redundancy</vt:lpstr>
      <vt:lpstr>Access to Storage</vt:lpstr>
      <vt:lpstr>Copying Data 2 Azure Storage</vt:lpstr>
      <vt:lpstr>Azure Data Lake Storage - Details</vt:lpstr>
      <vt:lpstr>Data Lake – Zones &amp; Data Quality</vt:lpstr>
      <vt:lpstr>Various File Types</vt:lpstr>
      <vt:lpstr>Setup Data Access</vt:lpstr>
      <vt:lpstr>PowerPoint Presentation</vt:lpstr>
      <vt:lpstr>Load Patterns</vt:lpstr>
      <vt:lpstr>Delta File Format – Uses parquet files +</vt:lpstr>
      <vt:lpstr>Hive Tables</vt:lpstr>
      <vt:lpstr>Advanced Database Examples</vt:lpstr>
      <vt:lpstr>PowerPoint Presentation</vt:lpstr>
      <vt:lpstr>Schedules, Dashboards + Alerts</vt:lpstr>
      <vt:lpstr>Unity Catalog</vt:lpstr>
      <vt:lpstr>Delta Sharing</vt:lpstr>
      <vt:lpstr>Table Cloning</vt:lpstr>
      <vt:lpstr>Third Party Products</vt:lpstr>
      <vt:lpstr>In A Nutshell</vt:lpstr>
      <vt:lpstr>Summary</vt:lpstr>
      <vt:lpstr>References</vt:lpstr>
      <vt:lpstr>Questions /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Miner, John</cp:lastModifiedBy>
  <cp:revision>435</cp:revision>
  <dcterms:modified xsi:type="dcterms:W3CDTF">2023-01-24T22:26:40Z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